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41" r:id="rId3"/>
    <p:sldId id="288" r:id="rId4"/>
    <p:sldId id="347" r:id="rId5"/>
    <p:sldId id="348" r:id="rId6"/>
    <p:sldId id="349" r:id="rId7"/>
    <p:sldId id="350" r:id="rId8"/>
    <p:sldId id="351" r:id="rId9"/>
    <p:sldId id="257" r:id="rId10"/>
    <p:sldId id="322" r:id="rId11"/>
    <p:sldId id="344" r:id="rId12"/>
    <p:sldId id="342" r:id="rId13"/>
    <p:sldId id="345" r:id="rId14"/>
    <p:sldId id="312" r:id="rId15"/>
    <p:sldId id="313" r:id="rId16"/>
    <p:sldId id="346" r:id="rId17"/>
    <p:sldId id="34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8E0220"/>
    <a:srgbClr val="FC32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88805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8A54B02-8A87-480A-9441-5B7787EE3DC1}" type="datetimeFigureOut">
              <a:rPr lang="en-US"/>
              <a:pPr>
                <a:defRPr/>
              </a:pPr>
              <a:t>12/27/2018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5B21EC-AC5F-43D7-8DF1-0C7978F71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39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D7C185-0ECC-4E8E-852E-6971CA7A2BE5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224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7D33E2-83A6-4F95-A35D-EF76E8986F07}" type="slidenum">
              <a:rPr lang="en-US" sz="1200"/>
              <a:pPr algn="r"/>
              <a:t>12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107721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D7C185-0ECC-4E8E-852E-6971CA7A2BE5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26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D7C185-0ECC-4E8E-852E-6971CA7A2BE5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26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D7C185-0ECC-4E8E-852E-6971CA7A2BE5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26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D7C185-0ECC-4E8E-852E-6971CA7A2BE5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26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D7C185-0ECC-4E8E-852E-6971CA7A2BE5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26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D7C185-0ECC-4E8E-852E-6971CA7A2BE5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26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47D079-A573-4CA8-9F7E-DB1015E6DF33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916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7D33E2-83A6-4F95-A35D-EF76E8986F07}" type="slidenum">
              <a:rPr lang="en-US" sz="1200"/>
              <a:pPr algn="r"/>
              <a:t>10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369743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880A-965A-4437-83EB-1C23F0308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B706-C48F-4A78-9EB6-9B70479D9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0F0E-15B2-4A3E-B4FC-84AB11DEB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E3A8-CAC1-4946-B720-0B1E48AB8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15C6-A003-4DAE-926E-B89F94A11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DBE0-B380-4DF2-8498-EFA523A7F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DD15-0731-4878-A7AD-8B984046D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0DBF1-6E79-469C-92D9-9392F84EF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F2BB-4445-469E-8743-91D8F3330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B339-C748-4DA5-84C1-14307E571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7DA9-EB29-443A-9F86-3648051F8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3D41999D-0CE9-4BED-AF82-6BC265AF2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ir_cheloveka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9512" y="1772816"/>
            <a:ext cx="8784976" cy="2769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ru-RU" sz="3000" b="1" dirty="0" smtClean="0">
                <a:solidFill>
                  <a:srgbClr val="0070C0"/>
                </a:solidFill>
              </a:rPr>
              <a:t>«Платформа "МОЯ КАРЬЕРА" - МОЙ УСПЕХ! </a:t>
            </a:r>
          </a:p>
          <a:p>
            <a:pPr algn="ctr">
              <a:defRPr/>
            </a:pPr>
            <a:endParaRPr lang="ru-RU" sz="12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rgbClr val="0070C0"/>
                </a:solidFill>
              </a:rPr>
              <a:t>(Развитие навыков трудоустройства подростков и молодежи уязвимых групп через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9933"/>
                </a:solidFill>
              </a:rPr>
              <a:t>ИНТЕРНЕТ-ПЛАТФОРМУ «МОЯ КАРЬЕРА)»</a:t>
            </a:r>
          </a:p>
          <a:p>
            <a:pPr algn="ctr">
              <a:defRPr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14338" name="Picture 8" descr="focusmedia-logo-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221088"/>
            <a:ext cx="4781285" cy="10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Screen Shot 2014-04-14 at 6.33.53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1440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creen Shot 2014-04-14 at 4.45.01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4077072"/>
            <a:ext cx="19446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тип Мир Человек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2656"/>
            <a:ext cx="710064" cy="576064"/>
          </a:xfrm>
          <a:prstGeom prst="rect">
            <a:avLst/>
          </a:prstGeom>
          <a:noFill/>
        </p:spPr>
      </p:pic>
      <p:pic>
        <p:nvPicPr>
          <p:cNvPr id="7" name="Рисунок 6" descr="Логотип Мир Человек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221088"/>
            <a:ext cx="1224136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GlowDiffused trans="32000" intensity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24743"/>
            <a:ext cx="9235119" cy="5194755"/>
          </a:xfrm>
          <a:prstGeom prst="rect">
            <a:avLst/>
          </a:prstGeom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95738" y="404813"/>
            <a:ext cx="467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3492500" y="404813"/>
            <a:ext cx="5473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          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       содержание платформы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7352" y="1268760"/>
            <a:ext cx="8426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Платформа содержит 8 основных курсов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Коммуникации. Основные понятия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Самопрезентация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Иду на собеседование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Время как ресурс. Введение в тему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Создание своей системы контроля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Поглотители времени. Как расставить приоритеты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Резюме</a:t>
            </a:r>
          </a:p>
          <a:p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 descr="Логотип Мир Человек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32656"/>
            <a:ext cx="782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82341"/>
            <a:ext cx="88569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Каждый курс содержит: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2"/>
                </a:solidFill>
              </a:rPr>
              <a:t>Материал для прочтения с иллюстрациями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2"/>
                </a:solidFill>
              </a:rPr>
              <a:t>Мини-тесты «Проверь себя!» для закрепления знаний в процессе изучения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2"/>
                </a:solidFill>
              </a:rPr>
              <a:t>Итоговый тест 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 smtClean="0">
                <a:solidFill>
                  <a:schemeClr val="accent2"/>
                </a:solidFill>
              </a:rPr>
              <a:t>Оценки за эти этапы выставляется автоматически.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 smtClean="0">
                <a:solidFill>
                  <a:schemeClr val="accent2"/>
                </a:solidFill>
              </a:rPr>
              <a:t>4 курса содержат также итоговое задание, которое проверяется и оценивается кураторами платформы. Каждый студент получает обратную связь.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endParaRPr lang="ru-RU" sz="2400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 descr="Логотип Мир Чело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2656"/>
            <a:ext cx="78207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715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95738" y="404813"/>
            <a:ext cx="467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3492500" y="404813"/>
            <a:ext cx="5473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           </a:t>
            </a:r>
            <a:r>
              <a:rPr lang="ru-RU" sz="2000" b="1" dirty="0" smtClean="0">
                <a:solidFill>
                  <a:schemeClr val="accent2"/>
                </a:solidFill>
              </a:rPr>
              <a:t>       </a:t>
            </a:r>
            <a:r>
              <a:rPr lang="ru-RU" sz="2000" b="1" dirty="0">
                <a:solidFill>
                  <a:schemeClr val="accent2"/>
                </a:solidFill>
              </a:rPr>
              <a:t>с</a:t>
            </a:r>
            <a:r>
              <a:rPr lang="ru-RU" sz="2000" b="1" dirty="0" smtClean="0">
                <a:solidFill>
                  <a:schemeClr val="accent2"/>
                </a:solidFill>
              </a:rPr>
              <a:t>одержание платформы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251520" y="1124744"/>
            <a:ext cx="84241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2"/>
              </a:solidFill>
            </a:endParaRPr>
          </a:p>
          <a:p>
            <a:r>
              <a:rPr lang="ru-RU" sz="2200" b="1" dirty="0" smtClean="0">
                <a:solidFill>
                  <a:schemeClr val="accent2"/>
                </a:solidFill>
              </a:rPr>
              <a:t>На платформе есть 3 дополнительных курса</a:t>
            </a:r>
          </a:p>
          <a:p>
            <a:endParaRPr lang="ru-RU" sz="2200" b="1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2"/>
                </a:solidFill>
              </a:rPr>
              <a:t>Пользование </a:t>
            </a:r>
            <a:r>
              <a:rPr lang="ru-RU" sz="2200" b="1" dirty="0">
                <a:solidFill>
                  <a:schemeClr val="accent2"/>
                </a:solidFill>
              </a:rPr>
              <a:t>сайтами по поиску работы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2"/>
                </a:solidFill>
              </a:rPr>
              <a:t>Личный </a:t>
            </a:r>
            <a:r>
              <a:rPr lang="ru-RU" sz="2200" b="1" dirty="0">
                <a:solidFill>
                  <a:schemeClr val="accent2"/>
                </a:solidFill>
              </a:rPr>
              <a:t>бюджет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2"/>
                </a:solidFill>
              </a:rPr>
              <a:t>Кредиты </a:t>
            </a:r>
            <a:r>
              <a:rPr lang="ru-RU" sz="2200" b="1" dirty="0">
                <a:solidFill>
                  <a:schemeClr val="accent2"/>
                </a:solidFill>
              </a:rPr>
              <a:t>и </a:t>
            </a:r>
            <a:r>
              <a:rPr lang="ru-RU" sz="2200" b="1" dirty="0" smtClean="0">
                <a:solidFill>
                  <a:schemeClr val="accent2"/>
                </a:solidFill>
              </a:rPr>
              <a:t>вклады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b="1" dirty="0">
              <a:solidFill>
                <a:schemeClr val="accent2"/>
              </a:solidFill>
            </a:endParaRPr>
          </a:p>
          <a:p>
            <a:r>
              <a:rPr lang="ru-RU" sz="2200" b="1" dirty="0" smtClean="0">
                <a:solidFill>
                  <a:schemeClr val="accent2"/>
                </a:solidFill>
              </a:rPr>
              <a:t>С 2016 года для желающих проводятся </a:t>
            </a:r>
            <a:r>
              <a:rPr lang="ru-RU" sz="2200" b="1" dirty="0" err="1" smtClean="0">
                <a:solidFill>
                  <a:schemeClr val="accent2"/>
                </a:solidFill>
              </a:rPr>
              <a:t>вебинары</a:t>
            </a:r>
            <a:r>
              <a:rPr lang="ru-RU" sz="2200" b="1" dirty="0" smtClean="0">
                <a:solidFill>
                  <a:schemeClr val="accent2"/>
                </a:solidFill>
              </a:rPr>
              <a:t> по заданиям курса, которые проверяются кураторами.  Участники имеют возможность пройти мини-тренинг по самым сложным темам.</a:t>
            </a:r>
            <a:endParaRPr lang="ru-RU" sz="22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1600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Логотип Мир Челов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2656"/>
            <a:ext cx="782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Особенности обучения на платформе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«Моя карьера»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endParaRPr lang="ru-RU" sz="1400" b="1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chemeClr val="accent2"/>
                </a:solidFill>
              </a:rPr>
              <a:t>Новый курс открывается каждую неделю</a:t>
            </a: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chemeClr val="accent2"/>
                </a:solidFill>
              </a:rPr>
              <a:t>Срок обучения – 2 месяца</a:t>
            </a: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chemeClr val="accent2"/>
                </a:solidFill>
              </a:rPr>
              <a:t>Студенты обучаются самостоятельно, но у каждой группы есть педагог-куратор</a:t>
            </a: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chemeClr val="accent2"/>
                </a:solidFill>
              </a:rPr>
              <a:t>Проходным баллом за каждый курс является </a:t>
            </a:r>
            <a:r>
              <a:rPr lang="ru-RU" sz="2800" b="1" dirty="0" smtClean="0">
                <a:solidFill>
                  <a:schemeClr val="accent2"/>
                </a:solidFill>
              </a:rPr>
              <a:t>3</a:t>
            </a:r>
            <a:r>
              <a:rPr lang="ru-RU" sz="2200" b="1" dirty="0" smtClean="0">
                <a:solidFill>
                  <a:schemeClr val="accent2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chemeClr val="accent2"/>
                </a:solidFill>
              </a:rPr>
              <a:t>За отличную учебу выдаются призы</a:t>
            </a: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chemeClr val="accent2"/>
                </a:solidFill>
              </a:rPr>
              <a:t>По итогам студенты получают сертификаты</a:t>
            </a:r>
          </a:p>
          <a:p>
            <a:pPr marL="285750" indent="-285750">
              <a:buFontTx/>
              <a:buChar char="-"/>
            </a:pPr>
            <a:r>
              <a:rPr lang="ru-RU" sz="2200" b="1" dirty="0" smtClean="0">
                <a:solidFill>
                  <a:schemeClr val="accent2"/>
                </a:solidFill>
              </a:rPr>
              <a:t>Резюме желающих студентов публикуются на портале </a:t>
            </a:r>
            <a:r>
              <a:rPr lang="en-US" sz="2200" b="1" dirty="0" smtClean="0">
                <a:solidFill>
                  <a:schemeClr val="accent2"/>
                </a:solidFill>
              </a:rPr>
              <a:t>Headhunter.r</a:t>
            </a:r>
            <a:r>
              <a:rPr lang="en-US" sz="2400" b="1" dirty="0" smtClean="0">
                <a:solidFill>
                  <a:schemeClr val="accent2"/>
                </a:solidFill>
              </a:rPr>
              <a:t>u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 descr="Логотип Мир Чело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78207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029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8888" y="1052513"/>
            <a:ext cx="7489825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accent2"/>
              </a:solidFill>
              <a:ea typeface="ＭＳ Ｐゴシック" charset="0"/>
              <a:cs typeface="+mn-cs"/>
              <a:sym typeface="Symbol" charset="0"/>
            </a:endParaRPr>
          </a:p>
          <a:p>
            <a:pPr>
              <a:defRPr/>
            </a:pPr>
            <a:r>
              <a:rPr lang="ru-RU" dirty="0">
                <a:solidFill>
                  <a:schemeClr val="accent2"/>
                </a:solidFill>
                <a:ea typeface="ＭＳ Ｐゴシック" charset="0"/>
                <a:cs typeface="+mn-cs"/>
                <a:sym typeface="Symbol" charset="0"/>
              </a:rPr>
              <a:t/>
            </a:r>
            <a:br>
              <a:rPr lang="ru-RU" dirty="0">
                <a:solidFill>
                  <a:schemeClr val="accent2"/>
                </a:solidFill>
                <a:ea typeface="ＭＳ Ｐゴシック" charset="0"/>
                <a:cs typeface="+mn-cs"/>
                <a:sym typeface="Symbol" charset="0"/>
              </a:rPr>
            </a:br>
            <a:r>
              <a:rPr lang="ru-RU" dirty="0">
                <a:ea typeface="ＭＳ Ｐゴシック" charset="0"/>
                <a:cs typeface="+mn-cs"/>
                <a:sym typeface="Symbol" charset="0"/>
              </a:rPr>
              <a:t/>
            </a:r>
            <a:br>
              <a:rPr lang="ru-RU" dirty="0">
                <a:ea typeface="ＭＳ Ｐゴシック" charset="0"/>
                <a:cs typeface="+mn-cs"/>
                <a:sym typeface="Symbol" charset="0"/>
              </a:rPr>
            </a:br>
            <a:endParaRPr lang="ru-RU" dirty="0">
              <a:ea typeface="ＭＳ Ｐゴシック" charset="0"/>
              <a:cs typeface="+mn-cs"/>
              <a:sym typeface="Symbol" charset="0"/>
            </a:endParaRPr>
          </a:p>
        </p:txBody>
      </p:sp>
      <p:pic>
        <p:nvPicPr>
          <p:cNvPr id="22530" name="Picture 9" descr="дизайн-Денис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1112" y="0"/>
            <a:ext cx="15128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23528" y="908720"/>
            <a:ext cx="4536504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На платформе можно ознакомиться с информацией о 30 рабочих профессиях, на которых обучают в СПО.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Где можно обучиться?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Что должен уметь делать специалист, получивший профессию?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Какую зарплату он получает?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Техника безопасности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Можно просмотреть видео-материал или фотографии по данной профессии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40466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        Другие материалы </a:t>
            </a:r>
          </a:p>
        </p:txBody>
      </p:sp>
      <p:pic>
        <p:nvPicPr>
          <p:cNvPr id="2" name="Picture 2" descr="http://career4me.ru/fondfocus/prof/14/img/project/project1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1" y="1872155"/>
            <a:ext cx="4781550" cy="4514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Логотип Мир Челове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2656"/>
            <a:ext cx="782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ЧТО ДАЕТ ПЛАТФОРМА СТУДЕНТУ?</a:t>
            </a:r>
          </a:p>
          <a:p>
            <a:endParaRPr lang="ru-RU" sz="2400" b="1" dirty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accent2"/>
                </a:solidFill>
              </a:rPr>
              <a:t>Обучение по 11 темам, связанным с трудоустройством и обращением с деньгами, в доступной и удобной форме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accent2"/>
                </a:solidFill>
              </a:rPr>
              <a:t>Возможность подготовки и размещения качественного резюме на портале </a:t>
            </a:r>
            <a:r>
              <a:rPr lang="en-US" sz="2400" b="1" dirty="0" smtClean="0">
                <a:solidFill>
                  <a:schemeClr val="accent2"/>
                </a:solidFill>
              </a:rPr>
              <a:t>hh.ru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accent2"/>
                </a:solidFill>
              </a:rPr>
              <a:t>Возможность получения консультаций специалистов по навыкам, важным для трудоустройства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accent2"/>
                </a:solidFill>
              </a:rPr>
              <a:t>Для активных студентов – содействие трудоустройству 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AutoShape 2" descr="&amp;Mcy;&amp;ocy;&amp;tcy;&amp;icy;&amp;vcy;&amp;ycy; &amp;vcy;&amp;ycy;&amp;bcy;&amp;ocy;&amp;rcy;&amp;acy; &amp;pcy;&amp;rcy;&amp;ocy;&amp;fcy;&amp;iecy;&amp;scy;&amp;s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Логотип Мир Чело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854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2"/>
                </a:solidFill>
              </a:rPr>
              <a:t>ЧТО ДАЕТ ПЛАТФОРМА ПЕДАГОГУ</a:t>
            </a:r>
            <a:r>
              <a:rPr lang="ru-RU" sz="2400" b="1" dirty="0" smtClean="0">
                <a:solidFill>
                  <a:schemeClr val="accent2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ru-RU" sz="2100" b="1" dirty="0" smtClean="0">
                <a:solidFill>
                  <a:schemeClr val="accent2"/>
                </a:solidFill>
              </a:rPr>
              <a:t>Возможность получить доступ к материалам – готовым урокам по темам трудоустройства</a:t>
            </a:r>
          </a:p>
          <a:p>
            <a:pPr>
              <a:buFontTx/>
              <a:buChar char="-"/>
            </a:pPr>
            <a:r>
              <a:rPr lang="ru-RU" sz="2100" b="1" dirty="0" smtClean="0">
                <a:solidFill>
                  <a:schemeClr val="accent2"/>
                </a:solidFill>
              </a:rPr>
              <a:t>Удобный формат дополнительных занятий по темам трудоустройства</a:t>
            </a:r>
          </a:p>
          <a:p>
            <a:pPr>
              <a:buFontTx/>
              <a:buChar char="-"/>
            </a:pPr>
            <a:r>
              <a:rPr lang="ru-RU" sz="2100" b="1" dirty="0" smtClean="0">
                <a:solidFill>
                  <a:schemeClr val="accent2"/>
                </a:solidFill>
              </a:rPr>
              <a:t>Поощрения за участие в проекте в виде грамот, дипломов, писем поддержки, актуальных для повышения категорий, отчетов и пр.</a:t>
            </a:r>
          </a:p>
          <a:p>
            <a:pPr>
              <a:buFontTx/>
              <a:buChar char="-"/>
            </a:pPr>
            <a:r>
              <a:rPr lang="ru-RU" sz="2100" b="1" dirty="0" smtClean="0">
                <a:solidFill>
                  <a:schemeClr val="accent2"/>
                </a:solidFill>
              </a:rPr>
              <a:t>Возможность принять участие в дополнительном обучении для педагогов и получить дипломы Федерального института развития образования</a:t>
            </a:r>
          </a:p>
          <a:p>
            <a:pPr>
              <a:buFontTx/>
              <a:buChar char="-"/>
            </a:pPr>
            <a:r>
              <a:rPr lang="ru-RU" sz="2100" b="1" dirty="0" smtClean="0">
                <a:solidFill>
                  <a:schemeClr val="accent2"/>
                </a:solidFill>
              </a:rPr>
              <a:t>СПО может стать экспериментальной площадкой ФИРО </a:t>
            </a:r>
          </a:p>
          <a:p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Логотип Мир Чело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854080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176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</a:p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FF9933"/>
                </a:solidFill>
              </a:rPr>
              <a:t>СПАСИБО ЗА ВНИМАНИЕ!</a:t>
            </a:r>
          </a:p>
          <a:p>
            <a:pPr algn="ctr"/>
            <a:endParaRPr lang="ru-RU" sz="4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Наши контакты: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257-00-14</a:t>
            </a:r>
            <a:r>
              <a:rPr lang="ru-RU" sz="4000" b="1" dirty="0" smtClean="0">
                <a:solidFill>
                  <a:srgbClr val="0070C0"/>
                </a:solidFill>
              </a:rPr>
              <a:t>,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smtClean="0">
                <a:solidFill>
                  <a:srgbClr val="0070C0"/>
                </a:solidFill>
              </a:rPr>
              <a:t>8-950-600-55-14 </a:t>
            </a:r>
            <a:r>
              <a:rPr lang="en-US" sz="4000" b="1" dirty="0" smtClean="0">
                <a:solidFill>
                  <a:srgbClr val="FF9933"/>
                </a:solidFill>
                <a:hlinkClick r:id="rId2"/>
              </a:rPr>
              <a:t>mir_cheloveka@mail.ru</a:t>
            </a:r>
            <a:endParaRPr lang="en-US" sz="4000" b="1" dirty="0" smtClean="0">
              <a:solidFill>
                <a:srgbClr val="FF9933"/>
              </a:solidFill>
            </a:endParaRPr>
          </a:p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Логотип Мир Челов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792088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60374" y="1484784"/>
            <a:ext cx="8505825" cy="43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Проект </a:t>
            </a:r>
            <a:r>
              <a:rPr lang="ru-RU" b="1" dirty="0" smtClean="0">
                <a:solidFill>
                  <a:schemeClr val="accent2"/>
                </a:solidFill>
              </a:rPr>
              <a:t>развития навыков трудоустройства у подростков и молодежи уязвимых групп, поддержанный фондом социального развития и охраны здоровья «ФОКУС-МЕДИА», фондом </a:t>
            </a:r>
            <a:r>
              <a:rPr lang="en-US" b="1" dirty="0">
                <a:solidFill>
                  <a:schemeClr val="accent2"/>
                </a:solidFill>
              </a:rPr>
              <a:t>CITI</a:t>
            </a:r>
            <a:r>
              <a:rPr lang="ru-RU" b="1" dirty="0">
                <a:solidFill>
                  <a:schemeClr val="accent2"/>
                </a:solidFill>
              </a:rPr>
              <a:t> (</a:t>
            </a:r>
            <a:r>
              <a:rPr lang="ru-RU" b="1" dirty="0" err="1">
                <a:solidFill>
                  <a:schemeClr val="accent2"/>
                </a:solidFill>
              </a:rPr>
              <a:t>Ситибанк</a:t>
            </a:r>
            <a:r>
              <a:rPr lang="ru-RU" b="1" dirty="0" smtClean="0">
                <a:solidFill>
                  <a:schemeClr val="accent2"/>
                </a:solidFill>
              </a:rPr>
              <a:t>), использует в качестве основного инструмента обучения</a:t>
            </a:r>
            <a:endParaRPr lang="en-US" b="1" dirty="0" smtClean="0">
              <a:solidFill>
                <a:schemeClr val="accent2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ИНТЕРНЕТ-ПЛАТФОРМУ </a:t>
            </a:r>
          </a:p>
          <a:p>
            <a:pPr algn="ctr"/>
            <a:r>
              <a:rPr lang="ru-RU" b="1" u="sng" dirty="0" smtClean="0">
                <a:solidFill>
                  <a:srgbClr val="FF9933"/>
                </a:solidFill>
              </a:rPr>
              <a:t>«МОЯ КАРЬЕРА» </a:t>
            </a:r>
            <a:r>
              <a:rPr lang="en-US" b="1" u="sng" dirty="0" smtClean="0">
                <a:solidFill>
                  <a:srgbClr val="FF9933"/>
                </a:solidFill>
              </a:rPr>
              <a:t>career4me.ru</a:t>
            </a:r>
            <a:endParaRPr lang="ru-RU" b="1" u="sng" dirty="0" smtClean="0">
              <a:solidFill>
                <a:srgbClr val="FF9933"/>
              </a:solidFill>
            </a:endParaRPr>
          </a:p>
          <a:p>
            <a:pPr algn="ctr"/>
            <a:r>
              <a:rPr lang="ru-RU" b="1" dirty="0" smtClean="0">
                <a:solidFill>
                  <a:srgbClr val="FF9933"/>
                </a:solidFill>
              </a:rPr>
              <a:t>Проект является экспериментальной площадкой Федерального института развития образования (ФИРО).</a:t>
            </a:r>
          </a:p>
          <a:p>
            <a:endParaRPr lang="ru-RU" b="1" u="sng" dirty="0">
              <a:solidFill>
                <a:srgbClr val="FF9933"/>
              </a:solidFill>
            </a:endParaRPr>
          </a:p>
          <a:p>
            <a:endParaRPr lang="en-US" b="1" u="sng" dirty="0" smtClean="0">
              <a:solidFill>
                <a:srgbClr val="FF9933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95738" y="404813"/>
            <a:ext cx="467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92500" y="404813"/>
            <a:ext cx="547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          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          новая стадия проекта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" name="AutoShape 2" descr="&amp;Mcy;&amp;ocy;&amp;yacy; &amp;kcy;&amp;acy;&amp;rcy;&amp;softcy;&amp;iecy;&amp;rcy;&amp;acy;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&amp;Mcy;&amp;ocy;&amp;yacy; &amp;kcy;&amp;acy;&amp;rcy;&amp;softcy;&amp;iecy;&amp;rcy;&amp;acy;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career4me.ru/theme/image.php/career4me/theme/1484900603/frontpage/profession-desk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180"/>
            <a:ext cx="9144000" cy="598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reer4me.ru/fondfocus/prof/11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05064"/>
            <a:ext cx="2505298" cy="1947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reer4me.ru/fondfocus/prof/02/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0" y="4005064"/>
            <a:ext cx="2425798" cy="1850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areer4me.ru/fondfocus/prof/21/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32" y="4005064"/>
            <a:ext cx="2240505" cy="1849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Логотип Мир Человек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32656"/>
            <a:ext cx="710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755576" y="980729"/>
            <a:ext cx="813752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ru-RU" sz="2200" b="1" dirty="0" smtClean="0">
                <a:solidFill>
                  <a:schemeClr val="accent2"/>
                </a:solidFill>
              </a:rPr>
              <a:t>Актуальность проекта подтверждается статистикой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/>
                </a:solidFill>
              </a:rPr>
              <a:t>Доля нуждающихся </a:t>
            </a:r>
            <a:r>
              <a:rPr lang="ru-RU" sz="2000" dirty="0">
                <a:solidFill>
                  <a:schemeClr val="accent2"/>
                </a:solidFill>
              </a:rPr>
              <a:t>в трудоустройстве </a:t>
            </a:r>
            <a:r>
              <a:rPr lang="ru-RU" sz="2000" dirty="0" smtClean="0">
                <a:solidFill>
                  <a:schemeClr val="accent2"/>
                </a:solidFill>
              </a:rPr>
              <a:t>безработных </a:t>
            </a:r>
            <a:r>
              <a:rPr lang="ru-RU" sz="2000" dirty="0">
                <a:solidFill>
                  <a:schemeClr val="accent2"/>
                </a:solidFill>
              </a:rPr>
              <a:t>среди молодежи </a:t>
            </a:r>
            <a:r>
              <a:rPr lang="ru-RU" sz="2000" dirty="0" smtClean="0">
                <a:solidFill>
                  <a:schemeClr val="accent2"/>
                </a:solidFill>
              </a:rPr>
              <a:t>в 2013 году увеличилась </a:t>
            </a:r>
            <a:r>
              <a:rPr lang="ru-RU" sz="2000" dirty="0">
                <a:solidFill>
                  <a:schemeClr val="accent2"/>
                </a:solidFill>
              </a:rPr>
              <a:t>в 1,7 раза по сравнению с 2000 годом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/>
                </a:solidFill>
              </a:rPr>
              <a:t>Среди </a:t>
            </a:r>
            <a:r>
              <a:rPr lang="ru-RU" sz="2000" dirty="0">
                <a:solidFill>
                  <a:schemeClr val="accent2"/>
                </a:solidFill>
              </a:rPr>
              <a:t>граждан, обратившихся в службу занятости населения, каждый пятый является несовершеннолетним, каждый второй моложе 25 лет. 40% из них – выпускники ПУ и колледжей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/>
                </a:solidFill>
              </a:rPr>
              <a:t>Молодые люди уязвимых групп не видят перспективы и возможностей профессионального роста в своей специальности и не умеют управлять имеющимися у них знаниями и навыками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95738" y="404813"/>
            <a:ext cx="467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92500" y="404813"/>
            <a:ext cx="547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          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          Актуальность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Логотип Мир Челов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710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755576" y="980729"/>
            <a:ext cx="813752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Цель проекта</a:t>
            </a:r>
            <a:r>
              <a:rPr lang="ru-RU" sz="2200" b="1" dirty="0" smtClean="0">
                <a:solidFill>
                  <a:schemeClr val="accent2"/>
                </a:solidFill>
              </a:rPr>
              <a:t>: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мотивации и обеспечения доступа к необходимой информации, развития навыков трудоустройства с использованием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онлайн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платформы «Моя карьера» старшеклассников, выпускников профессиональных учебных заведений, в том числе уязвимых групп на рынке труда.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accent2"/>
              </a:solidFill>
            </a:endParaRPr>
          </a:p>
          <a:p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95738" y="404813"/>
            <a:ext cx="467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92500" y="404813"/>
            <a:ext cx="547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          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          Цели  и задачи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Логотип Мир Челов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710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755576" y="980729"/>
            <a:ext cx="8137525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Задачи проекта</a:t>
            </a:r>
            <a:r>
              <a:rPr lang="ru-RU" sz="2200" b="1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endParaRPr lang="ru-RU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Привлечение к участию в проекте социальных педагогов, психологов, преподавателей средних учебных заведений, сотрудников НКО и других специалистов, работающих с уязвимой молодежью в сфере образования, развития и трудоустройства.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Обучение педагогов, сотрудников НКО и специалистов работе с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платформой «Моя карьера» и способам привлечения на нее молодежи.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Обучение подростков и молодежи уязвимых групп на платформе «Моя карьера» обученными педагогами, специалистами, сотрудниками НКО.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Содействие трудоустройству пользователей платформы через сотрудничество со службами занятости населения, кадровыми агентствами.</a:t>
            </a:r>
          </a:p>
          <a:p>
            <a:pPr lvl="0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accent2"/>
              </a:solidFill>
            </a:endParaRPr>
          </a:p>
          <a:p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95738" y="404813"/>
            <a:ext cx="467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92500" y="404813"/>
            <a:ext cx="547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          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         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Логотип Мир Челов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710064" cy="5760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40152" y="404664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2"/>
                </a:solidFill>
              </a:rPr>
              <a:t>Цели  и задачи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755576" y="980729"/>
            <a:ext cx="813752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Целевые группы</a:t>
            </a:r>
            <a:r>
              <a:rPr lang="ru-RU" sz="2200" b="1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endParaRPr lang="ru-RU" b="1" dirty="0" smtClean="0">
              <a:solidFill>
                <a:schemeClr val="accent2"/>
              </a:solidFill>
            </a:endParaRPr>
          </a:p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Эффект от реализации проекта направлен на представителей уязвимых групп (малообеспеченные и неполные семьи, семьи социально-опасного положения, молодежь с ограниченными возможностями здоровья, дети-сироты) , которые будут освещены о проекте и приглашены к обучению через Министерство социальной политики, Министерство образования, СМИ: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-3000 чел: учащиеся 9-11 классов средних учебных заведений,  выпускники детских домов,  студенты профессиональных училищ и колледжей,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-40 чел - педагоги, сотрудники НКО, специалисты, работающие с уязвимыми группами.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/>
          </a:p>
          <a:p>
            <a:pPr lvl="0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accent2"/>
              </a:solidFill>
            </a:endParaRPr>
          </a:p>
          <a:p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95738" y="404813"/>
            <a:ext cx="467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92500" y="404813"/>
            <a:ext cx="547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          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          </a:t>
            </a:r>
            <a:r>
              <a:rPr lang="ru-RU" sz="2000" b="1" dirty="0" err="1" smtClean="0">
                <a:solidFill>
                  <a:schemeClr val="accent2"/>
                </a:solidFill>
              </a:rPr>
              <a:t>Благополучатели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Логотип Мир Челов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710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755576" y="980729"/>
            <a:ext cx="8137525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Механизм реализации проекта</a:t>
            </a:r>
            <a:r>
              <a:rPr lang="ru-RU" sz="2200" b="1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endParaRPr lang="ru-RU" sz="12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Пресс-конференция для представителей профильных министерств и ведомств Нижегородской области, НКО, СМИ</a:t>
            </a:r>
          </a:p>
          <a:p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Два 2-х дневных обучающих семинара для более 40  педагогов, работников НКО и специалистов, работающих с уязвимыми группами в Нижегородской области по работе на платформе «Моя карьера» для привлечения и дальнейшего обучения подростков и молодежи уязвимых групп.</a:t>
            </a:r>
          </a:p>
          <a:p>
            <a:pPr>
              <a:buFont typeface="Wingdings" pitchFamily="2" charset="2"/>
              <a:buChar char="ü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3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вебинара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для педагогов, работников НКО и специалистов, работающих с уязвимыми группами отдаленных районов Нижегородской области и поддержания уже обучившихся</a:t>
            </a:r>
          </a:p>
          <a:p>
            <a:pPr>
              <a:buFont typeface="Wingdings" pitchFamily="2" charset="2"/>
              <a:buChar char="ü"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Обучение подростков и молодежи уязвимых групп в течении двух месяцев с 20 апреля, последний заканчивается 15 декабря для более 240 человек.</a:t>
            </a:r>
          </a:p>
          <a:p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95738" y="404813"/>
            <a:ext cx="467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92500" y="404813"/>
            <a:ext cx="547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          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          Реализация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Логотип Мир Челов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710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755576" y="980729"/>
            <a:ext cx="8137525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Механизм реализации проекта</a:t>
            </a:r>
            <a:r>
              <a:rPr lang="ru-RU" sz="2200" b="1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endParaRPr lang="ru-RU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Для оказания помощи в изучении материалов на платформе «Моя карьера» будут изданы 500 методических указаний для педагогов по прохождению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обучения на платформе «Моя карьера», изготовлены 1000 шт. буклетов, которые могут в дальнейшем предлагаться в центрах занятости для самостоятельного обучения.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После каждого этапа обучения для желающих устроиться на работу будут направлены резюме в службы центра занятости и кадровые агентства Нижегородской области.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Круглый стол «Содействие в трудоустройстве уязвимых групп» с привлечением общественных организаций и СМИ для лучшего взаимодействия государственных структур в проекте по обучению участников и содействию в дальнейшем трудоустройстве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accent2"/>
              </a:solidFill>
            </a:endParaRPr>
          </a:p>
          <a:p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95738" y="404813"/>
            <a:ext cx="467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92500" y="404813"/>
            <a:ext cx="547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          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          Реализация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Логотип Мир Челов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710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152401" y="1052736"/>
            <a:ext cx="449160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accent2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/>
                </a:solidFill>
              </a:rPr>
              <a:t>С 2015 года на платформе </a:t>
            </a:r>
          </a:p>
          <a:p>
            <a:pPr algn="just"/>
            <a:r>
              <a:rPr lang="ru-RU" sz="2000" b="1" dirty="0" smtClean="0">
                <a:solidFill>
                  <a:schemeClr val="accent2"/>
                </a:solidFill>
              </a:rPr>
              <a:t>«Моя карьера» </a:t>
            </a:r>
            <a:r>
              <a:rPr lang="en-US" sz="2000" b="1" dirty="0" smtClean="0">
                <a:solidFill>
                  <a:srgbClr val="FF9933"/>
                </a:solidFill>
              </a:rPr>
              <a:t>CAREER4ME.RU</a:t>
            </a:r>
            <a:r>
              <a:rPr lang="ru-RU" sz="2000" b="1" dirty="0" smtClean="0">
                <a:solidFill>
                  <a:schemeClr val="accent2"/>
                </a:solidFill>
              </a:rPr>
              <a:t> обучаются студенты СПО в</a:t>
            </a:r>
            <a:r>
              <a:rPr lang="ru-RU" sz="2000" b="1" dirty="0" smtClean="0">
                <a:solidFill>
                  <a:srgbClr val="F47516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пяти регионах: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2"/>
                </a:solidFill>
              </a:rPr>
              <a:t>Санкт-Петербурге и области,  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2"/>
                </a:solidFill>
              </a:rPr>
              <a:t>Екатеринбурге и области,      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2"/>
                </a:solidFill>
              </a:rPr>
              <a:t>Нижнем Новгороде и области, 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2"/>
                </a:solidFill>
              </a:rPr>
              <a:t>Волгограде и области  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2"/>
                </a:solidFill>
              </a:rPr>
              <a:t>в Московской области. </a:t>
            </a:r>
          </a:p>
          <a:p>
            <a:pPr algn="just"/>
            <a:endParaRPr lang="en-US" sz="1200" b="1" dirty="0" smtClean="0">
              <a:solidFill>
                <a:schemeClr val="accent2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/>
                </a:solidFill>
              </a:rPr>
              <a:t>С 2016 года на платформе прошли обучение более 2000 человек.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95738" y="404813"/>
            <a:ext cx="467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492500" y="404813"/>
            <a:ext cx="54737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           </a:t>
            </a:r>
          </a:p>
        </p:txBody>
      </p:sp>
      <p:sp>
        <p:nvSpPr>
          <p:cNvPr id="2" name="AutoShape 2" descr="&amp;Mcy;&amp;ocy;&amp;yacy; &amp;kcy;&amp;acy;&amp;rcy;&amp;softcy;&amp;iecy;&amp;rcy;&amp;acy;!"/>
          <p:cNvSpPr>
            <a:spLocks noChangeAspect="1" noChangeArrowheads="1"/>
          </p:cNvSpPr>
          <p:nvPr/>
        </p:nvSpPr>
        <p:spPr bwMode="auto">
          <a:xfrm>
            <a:off x="-1524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pp.vk.me/c626125/v626125992/4f4f5/_mmXwZiRJm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19" y="1196752"/>
            <a:ext cx="4320481" cy="4531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Логотип Мир Челове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2656"/>
            <a:ext cx="710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FM">
  <a:themeElements>
    <a:clrScheme name="templateF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F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F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F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F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F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F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F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F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F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F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F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F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F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templateFM</Template>
  <TotalTime>1598</TotalTime>
  <Words>907</Words>
  <Application>Microsoft Office PowerPoint</Application>
  <PresentationFormat>Экран (4:3)</PresentationFormat>
  <Paragraphs>182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templateFM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FOCUS-MEDIA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ws-22</dc:creator>
  <cp:lastModifiedBy>бух</cp:lastModifiedBy>
  <cp:revision>222</cp:revision>
  <dcterms:created xsi:type="dcterms:W3CDTF">2011-11-18T10:35:14Z</dcterms:created>
  <dcterms:modified xsi:type="dcterms:W3CDTF">2018-12-26T22:10:54Z</dcterms:modified>
</cp:coreProperties>
</file>